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3626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a471e46103c3b208104#tid=68f6e7027a4d3800093b146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RJA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21_1#78d35edfe?vaa=1&amp;vcp=1&amp;vop=1&amp;pid=5c1f8e494&amp;color=36,64,97&amp;bt=1&amp;bbb=1"/>
              <p:cNvSpPr/>
              <p:nvPr/>
            </p:nvSpPr>
            <p:spPr>
              <a:xfrm>
                <a:off x="539496" y="2935655"/>
                <a:ext cx="11109960" cy="37185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5_BD.21_1#78d35edfe?vaa=1&amp;vcp=1&amp;vop=1&amp;pid=5c1f8e494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35655"/>
                <a:ext cx="11109960" cy="371856"/>
              </a:xfrm>
              <a:prstGeom prst="rect">
                <a:avLst/>
              </a:prstGeom>
              <a:blipFill>
                <a:blip r:embed="rId3"/>
                <a:stretch>
                  <a:fillRect l="-1317" b="-37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23_1#78d35edfe.blank?vaa=1&amp;vcp=1&amp;vop=1&amp;pid=5c1f8e494&amp;color=36,64,97&amp;vpa=6"/>
          <p:cNvSpPr/>
          <p:nvPr/>
        </p:nvSpPr>
        <p:spPr>
          <a:xfrm>
            <a:off x="5056410" y="2893999"/>
            <a:ext cx="280988" cy="3731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22_1#78d35edfe?vaa=1&amp;vcp=1&amp;vop=1&amp;pid=5c1f8e494&amp;color=36,64,97&amp;bbb=1"/>
              <p:cNvSpPr/>
              <p:nvPr/>
            </p:nvSpPr>
            <p:spPr>
              <a:xfrm>
                <a:off x="539496" y="3319195"/>
                <a:ext cx="11109960" cy="836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(5−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(7−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−1≤6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2≤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化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简得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(7−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)(6−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（舍去），所以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5_AS.22_1#78d35edfe?vaa=1&amp;vcp=1&amp;vop=1&amp;pid=5c1f8e49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19195"/>
                <a:ext cx="11109960" cy="836740"/>
              </a:xfrm>
              <a:prstGeom prst="rect">
                <a:avLst/>
              </a:prstGeom>
              <a:blipFill>
                <a:blip r:embed="rId4"/>
                <a:stretch>
                  <a:fillRect l="-1317" r="-55" b="-1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5_1#6f1046d98?vaa=1&amp;vcp=1&amp;vop=1&amp;pid=5c1f8e494&amp;color=36,64,97&amp;bt=1&amp;bbb=1&amp;hb=1"/>
          <p:cNvSpPr/>
          <p:nvPr/>
        </p:nvSpPr>
        <p:spPr>
          <a:xfrm>
            <a:off x="539496" y="2301004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7.〈要点3〉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从10个不同的文艺节目中选6个编成一个节目单，如果某女演员的独唱节目一定不能排在第2个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不同的排法共有</a:t>
            </a:r>
            <a:r>
              <a:rPr lang="en-US" altLang="zh-CN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种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B_5_AN.27_1#6f1046d98.blank?vaa=1&amp;vcp=1&amp;vop=1&amp;pid=5c1f8e494&amp;color=36,64,97&amp;vpa=7&amp;bbb=1"/>
          <p:cNvSpPr/>
          <p:nvPr/>
        </p:nvSpPr>
        <p:spPr>
          <a:xfrm>
            <a:off x="2145252" y="2668669"/>
            <a:ext cx="9667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136</a:t>
            </a:r>
            <a:r>
              <a:rPr lang="en-US" altLang="zh-CN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080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26_1#6f1046d98?vaa=1&amp;vcp=1&amp;vop=1&amp;pid=5c1f8e494&amp;color=36,64,97&amp;bbb=1&amp;hb=1"/>
              <p:cNvSpPr/>
              <p:nvPr/>
            </p:nvSpPr>
            <p:spPr>
              <a:xfrm>
                <a:off x="539496" y="3079133"/>
                <a:ext cx="11109960" cy="165912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方法一（位置分析法）：先排第2个节目，再排其他5个节目，则共有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=136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（种）不同的排法.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（元素分析法）：若选女演员的独唱节目，则有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种排法；若不选女演员的独唱节目，则有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种排法，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=136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（种）排法.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方法三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（间接法）：总数减去女演员的独唱节目排在第2个的排法种数，则共有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=136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（种）排法.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5_AS.26_1#6f1046d98?vaa=1&amp;vcp=1&amp;vop=1&amp;pid=5c1f8e494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79133"/>
                <a:ext cx="11109960" cy="1659128"/>
              </a:xfrm>
              <a:prstGeom prst="rect">
                <a:avLst/>
              </a:prstGeom>
              <a:blipFill>
                <a:blip r:embed="rId3"/>
                <a:stretch>
                  <a:fillRect l="-1317" r="-2854" b="-88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63713bde?vcp=1&amp;pid=1efae6e36&amp;color=61,88,159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B组·应考能力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3" name="QC_5_BD.29_1#2656dac1d?vaa=1&amp;vcp=1&amp;vop=1&amp;pid=063713bde&amp;color=36,64,97&amp;bbb=1&amp;hb=1"/>
          <p:cNvSpPr/>
          <p:nvPr/>
        </p:nvSpPr>
        <p:spPr>
          <a:xfrm>
            <a:off x="539496" y="1202396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8.〈要点6〉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[安徽合肥2024高二月考]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一班有5名棋手，二班有2名棋手，且一班5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名棋手的出场顺序已经排定，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现要排出这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7人的出场顺序，如果不改变一班棋手出场顺序，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那么不同排法有(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4" name="QC_5_AN.31_1#2656dac1d.bracket?vaa=1&amp;vcp=1&amp;vop=1&amp;pid=063713bde&amp;color=36,64,97&amp;vpa=8"/>
          <p:cNvSpPr/>
          <p:nvPr/>
        </p:nvSpPr>
        <p:spPr>
          <a:xfrm>
            <a:off x="8359521" y="1703411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5_BD.29_2#2656dac1d.choices?vaa=1&amp;vcp=1&amp;vop=1&amp;pid=063713bde&amp;color=36,64,97&amp;bbb=1"/>
          <p:cNvSpPr/>
          <p:nvPr/>
        </p:nvSpPr>
        <p:spPr>
          <a:xfrm>
            <a:off x="539496" y="2026054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.42种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30_1#2656dac1d?vaa=1&amp;vcp=1&amp;vop=1&amp;pid=063713bde&amp;color=36,64,97&amp;bbb=1"/>
              <p:cNvSpPr/>
              <p:nvPr/>
            </p:nvSpPr>
            <p:spPr>
              <a:xfrm>
                <a:off x="539496" y="2399371"/>
                <a:ext cx="11109960" cy="977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依题意，7名棋手进行全排列有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种，其中一班5名棋手的出场顺序已经排定，有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以不改变一班棋手出场顺序的不同排法种数为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=7×6=42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30_1#2656dac1d?vaa=1&amp;vcp=1&amp;vop=1&amp;pid=063713bde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399371"/>
                <a:ext cx="11109960" cy="977900"/>
              </a:xfrm>
              <a:prstGeom prst="rect">
                <a:avLst/>
              </a:prstGeom>
              <a:blipFill>
                <a:blip r:embed="rId3"/>
                <a:stretch>
                  <a:fillRect l="-1317" b="-3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33_1#638a0a6f3?vaa=1&amp;vcp=1&amp;vop=1&amp;pid=063713bde&amp;color=36,64,97&amp;bt=1&amp;bbb=1&amp;hb=1"/>
              <p:cNvSpPr/>
              <p:nvPr/>
            </p:nvSpPr>
            <p:spPr>
              <a:xfrm>
                <a:off x="539496" y="2133745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9.〈要点4，5〉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[湖北黄冈2025高二期末]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某地下车库有8个连在一排的车位.现有6辆不同型号的车需要停放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，若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其中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m:rPr>
                        <m:nor/>
                      </m:rP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辆车相邻停放，另外3辆车也相邻停放，但这6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辆车不停放在一起的不同停放方法种数为(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33_1#638a0a6f3?vaa=1&amp;vcp=1&amp;vop=1&amp;pid=063713bde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33745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r="-1262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35_1#638a0a6f3.bracket?vaa=1&amp;vcp=1&amp;vop=1&amp;pid=063713bde&amp;color=36,64,97&amp;vpa=9"/>
          <p:cNvSpPr/>
          <p:nvPr/>
        </p:nvSpPr>
        <p:spPr>
          <a:xfrm>
            <a:off x="10920603" y="2634252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33_2#638a0a6f3.choices?vaa=1&amp;vcp=1&amp;vop=1&amp;pid=063713bde&amp;color=36,64,97&amp;bbb=1"/>
          <p:cNvSpPr/>
          <p:nvPr/>
        </p:nvSpPr>
        <p:spPr>
          <a:xfrm>
            <a:off x="539496" y="2911874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58440" algn="l"/>
                <a:tab pos="5605780" algn="l"/>
                <a:tab pos="8453120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.72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B.144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C.216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.432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34_1#638a0a6f3?vaa=1&amp;vcp=1&amp;vop=1&amp;pid=063713bde&amp;color=36,64,97&amp;bbb=1&amp;hb=1"/>
              <p:cNvSpPr/>
              <p:nvPr/>
            </p:nvSpPr>
            <p:spPr>
              <a:xfrm>
                <a:off x="539496" y="3276364"/>
                <a:ext cx="11109960" cy="1649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第一步：捆绑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，先排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辆车，共有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=3×2×1=6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（种）排法，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：将另外3辆车捆绑，再排另外3辆车，共有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=3×2×1=6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（种）排法，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：还剩2个空车位，把2个捆绑体插入2个空车位产生的3个空中共有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=3×2=6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（种）排法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，由分步乘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法计数原理可知这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6辆车符合条件的不同停放方法种数为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6×6×6=216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34_1#638a0a6f3?vaa=1&amp;vcp=1&amp;vop=1&amp;pid=063713bde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76364"/>
                <a:ext cx="11109960" cy="1649540"/>
              </a:xfrm>
              <a:prstGeom prst="rect">
                <a:avLst/>
              </a:prstGeom>
              <a:blipFill>
                <a:blip r:embed="rId4"/>
                <a:stretch>
                  <a:fillRect l="-1317" r="-1372" b="-84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37_1#2963d79cf?htil=1&amp;vaa=1&amp;vcp=1&amp;vop=1&amp;pid=063713bde&amp;color=36,64,97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35737" y="2149747"/>
            <a:ext cx="1993392" cy="96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37_2#2963d79cf?htil=1&amp;vaa=1&amp;vcp=1&amp;vop=1&amp;pid=063713bde&amp;color=36,64,97&amp;bt=1&amp;bbb=1&amp;hb=1&amp;hs=1"/>
              <p:cNvSpPr/>
              <p:nvPr/>
            </p:nvSpPr>
            <p:spPr>
              <a:xfrm>
                <a:off x="539496" y="2085739"/>
                <a:ext cx="902512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10.〈要点6〉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[黑龙江哈尔滨2024高二期中]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如图，某城市的街区由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12个全等的矩形组成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实线表示马路），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段马路由于正在维修，暂时不通，则从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的最短路径有(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37_2#2963d79cf?htil=1&amp;vaa=1&amp;vcp=1&amp;vop=1&amp;pid=063713bde&amp;color=36,64,97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085739"/>
                <a:ext cx="9025128" cy="770255"/>
              </a:xfrm>
              <a:prstGeom prst="rect">
                <a:avLst/>
              </a:prstGeom>
              <a:blipFill>
                <a:blip r:embed="rId4"/>
                <a:stretch>
                  <a:fillRect l="-1622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39_1#2963d79cf.bracket?vaa=1&amp;vcp=1&amp;vop=1&amp;pid=063713bde&amp;color=36,64,97&amp;vpa=10"/>
          <p:cNvSpPr/>
          <p:nvPr/>
        </p:nvSpPr>
        <p:spPr>
          <a:xfrm>
            <a:off x="8850821" y="2586246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5_BD.37_3#2963d79cf.choices?htil=1&amp;vaa=1&amp;vcp=1&amp;vop=1&amp;pid=063713bde&amp;color=36,64,97&amp;bbb=1&amp;hs=1"/>
          <p:cNvSpPr/>
          <p:nvPr/>
        </p:nvSpPr>
        <p:spPr>
          <a:xfrm>
            <a:off x="539496" y="2863868"/>
            <a:ext cx="902512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322957" algn="l"/>
                <a:tab pos="4620514" algn="l"/>
                <a:tab pos="6918071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23条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24条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25条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.26条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38_1#2963d79cf?vaa=1&amp;vcp=1&amp;vop=1&amp;pid=063713bde&amp;color=36,64,97&amp;bbb=1&amp;hs=1"/>
              <p:cNvSpPr/>
              <p:nvPr/>
            </p:nvSpPr>
            <p:spPr>
              <a:xfrm>
                <a:off x="539496" y="3224548"/>
                <a:ext cx="11109960" cy="1725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先假设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是实线，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，向上3次，向右4次，最短路径有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（条），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中经过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的，即先从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，然后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，最后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的最短路径有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3×3=9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（条），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不通时，最短路径有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35−9=26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（条）.故选D.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38_1#2963d79cf?vaa=1&amp;vcp=1&amp;vop=1&amp;pid=063713bde&amp;color=36,64,97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24548"/>
                <a:ext cx="11109960" cy="1725740"/>
              </a:xfrm>
              <a:prstGeom prst="rect">
                <a:avLst/>
              </a:prstGeom>
              <a:blipFill>
                <a:blip r:embed="rId5"/>
                <a:stretch>
                  <a:fillRect l="-1317" b="-77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1_1#da303e861?vaa=1&amp;vcp=1&amp;vop=1&amp;pid=063713bde&amp;color=36,64,97&amp;bt=1&amp;bbb=1&amp;hb=1"/>
          <p:cNvSpPr/>
          <p:nvPr/>
        </p:nvSpPr>
        <p:spPr>
          <a:xfrm>
            <a:off x="539496" y="2736265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11.〈要点4〉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某单位利用周日安排6名志愿者在相邻的6个十字路口进行“创文”宣传活动，每个路口安排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1名志愿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者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，则甲、乙2名志愿者必须在相邻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2个路口的安排方式共有</a:t>
            </a:r>
            <a:r>
              <a:rPr lang="en-US" altLang="zh-CN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种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B_5_AN.43_1#da303e861.blank?vaa=1&amp;vcp=1&amp;vop=1&amp;pid=063713bde&amp;color=36,64,97&amp;vpa=11&amp;bbb=1"/>
          <p:cNvSpPr/>
          <p:nvPr/>
        </p:nvSpPr>
        <p:spPr>
          <a:xfrm>
            <a:off x="6488651" y="3103930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240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42_1#da303e861?vaa=1&amp;vcp=1&amp;vop=1&amp;pid=063713bde&amp;color=36,64,97&amp;bbb=1"/>
              <p:cNvSpPr/>
              <p:nvPr/>
            </p:nvSpPr>
            <p:spPr>
              <a:xfrm>
                <a:off x="539496" y="3514394"/>
                <a:ext cx="11109960" cy="8076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把甲、乙“捆绑”看成一个元素，该元素与其余4人排列共有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（种）不同的安排方式，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甲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、乙2名志愿者必须在相邻2个路口的安排方式的种数为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×120=240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5_AS.42_1#da303e861?vaa=1&amp;vcp=1&amp;vop=1&amp;pid=063713bde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14394"/>
                <a:ext cx="11109960" cy="807657"/>
              </a:xfrm>
              <a:prstGeom prst="rect">
                <a:avLst/>
              </a:prstGeom>
              <a:blipFill>
                <a:blip r:embed="rId3"/>
                <a:stretch>
                  <a:fillRect l="-1317" b="-174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5_1#acb98e3ca?vaa=1&amp;vcp=1&amp;vop=1&amp;pid=063713bde&amp;color=36,64,97&amp;bt=1&amp;bbb=1&amp;hb=1"/>
          <p:cNvSpPr/>
          <p:nvPr/>
        </p:nvSpPr>
        <p:spPr>
          <a:xfrm>
            <a:off x="539496" y="2146700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12.〈要点7〉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用1，2，3，4，5，6，7组成没有重复数字的七位数，若1，3，5，7的顺序一定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，则有</a:t>
            </a:r>
            <a:r>
              <a:rPr lang="en-US" altLang="zh-CN" sz="180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个七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位数符合条件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B_5_AN.47_1#acb98e3ca.blank?vaa=1&amp;vcp=1&amp;vop=1&amp;pid=063713bde&amp;color=36,64,97&amp;vpa=12&amp;bbb=1"/>
          <p:cNvSpPr/>
          <p:nvPr/>
        </p:nvSpPr>
        <p:spPr>
          <a:xfrm>
            <a:off x="10432001" y="2116220"/>
            <a:ext cx="509588" cy="3731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210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46_1#acb98e3ca?vaa=1&amp;vcp=1&amp;vop=1&amp;pid=063713bde&amp;color=36,64,97&amp;bbb=1&amp;hb=1"/>
              <p:cNvSpPr/>
              <p:nvPr/>
            </p:nvSpPr>
            <p:spPr>
              <a:xfrm>
                <a:off x="539496" y="2921780"/>
                <a:ext cx="11109960" cy="20305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方法一（空位插空法）：七个位置先安排2，4，6三个数，排法种数为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，然后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1，3，5，7的顺序按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照要求只能是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1种，由分步乘法计数原理得符合条件的七位数的个数为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×1=210.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（逐步插空法）：先将1，3，5，7按固定顺序排好，这四个数有5个空隙，将2插入，有5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个空隙可以选择，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然后再将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4插入，有6个空隙可以选择，最后将6插入，有7个空隙可以选择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，所以由分步乘法计数原理得符合条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件的七位数的个数为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5×6×7=210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5_AS.46_1#acb98e3ca?vaa=1&amp;vcp=1&amp;vop=1&amp;pid=063713bde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21780"/>
                <a:ext cx="11109960" cy="2030540"/>
              </a:xfrm>
              <a:prstGeom prst="rect">
                <a:avLst/>
              </a:prstGeom>
              <a:blipFill>
                <a:blip r:embed="rId3"/>
                <a:stretch>
                  <a:fillRect l="-1317" r="-3293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49_1#bae43ed88?vaa=1&amp;vcp=1&amp;vop=1&amp;pid=063713bde&amp;color=36,64,97&amp;bt=1&amp;bbb=1&amp;hb=1"/>
              <p:cNvSpPr/>
              <p:nvPr/>
            </p:nvSpPr>
            <p:spPr>
              <a:xfrm>
                <a:off x="539496" y="2746266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13.〈要点8〉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[江西九江六校2024高二期末联考]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从集合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{0,1,2,3,5,7,11}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中任取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3个元素分别作为直线方程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𝐴𝑥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𝐵𝑦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中的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，所得的经过坐标原点的直线有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条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5_BD.49_1#bae43ed88?vaa=1&amp;vcp=1&amp;vop=1&amp;pid=063713bde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46266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51_1#bae43ed88.blank?vaa=1&amp;vcp=1&amp;vop=1&amp;pid=063713bde&amp;color=36,64,97&amp;vpa=13&amp;bbb=1"/>
          <p:cNvSpPr/>
          <p:nvPr/>
        </p:nvSpPr>
        <p:spPr>
          <a:xfrm>
            <a:off x="6785133" y="3113931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30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50_1#bae43ed88?vaa=1&amp;vcp=1&amp;vop=1&amp;pid=063713bde&amp;color=36,64,97&amp;bbb=1"/>
              <p:cNvSpPr/>
              <p:nvPr/>
            </p:nvSpPr>
            <p:spPr>
              <a:xfrm>
                <a:off x="539496" y="3524395"/>
                <a:ext cx="11109960" cy="7826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𝐴𝑥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𝐵𝑦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经过坐标原点，则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那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从剩余6个元素中任意取2个即可，有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（条）.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5_AS.50_1#bae43ed88?vaa=1&amp;vcp=1&amp;vop=1&amp;pid=063713bde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24395"/>
                <a:ext cx="11109960" cy="782638"/>
              </a:xfrm>
              <a:prstGeom prst="rect">
                <a:avLst/>
              </a:prstGeom>
              <a:blipFill>
                <a:blip r:embed="rId4"/>
                <a:stretch>
                  <a:fillRect l="-1317" b="-178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3_1#c02a8cbcb?vcp=1&amp;vop=1&amp;pid=063713bde&amp;color=36,64,97&amp;bt=1&amp;bbb=1&amp;hb=1"/>
              <p:cNvSpPr/>
              <p:nvPr/>
            </p:nvSpPr>
            <p:spPr>
              <a:xfrm>
                <a:off x="539496" y="919879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14.〈要点8〉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已知圆的方程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.从0，3，4，5，6，7，8，9，10这9个数中选出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3个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不同的数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，分别作为圆心的横坐标、纵坐标和圆的半径.求：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53_1#c02a8cbcb?vcp=1&amp;vop=1&amp;pid=063713bde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919879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r="-110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O_6_BD.54_1#fa17ddd88?vcp=1&amp;vop=1&amp;pid=c02a8cbcb&amp;color=36,64,97&amp;bbb=1"/>
          <p:cNvSpPr/>
          <p:nvPr/>
        </p:nvSpPr>
        <p:spPr>
          <a:xfrm>
            <a:off x="539496" y="1739981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（1）可以作多少个不同的圆？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55_1#fa17ddd88?vcp=1&amp;vop=1&amp;pid=c02a8cbcb&amp;color=36,64,97&amp;bbb=1&amp;hb=1"/>
              <p:cNvSpPr/>
              <p:nvPr/>
            </p:nvSpPr>
            <p:spPr>
              <a:xfrm>
                <a:off x="539496" y="2113298"/>
                <a:ext cx="11109960" cy="7826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【解】可分两步完成：第一步，先选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种选法；第二步，再选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，在剩余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8个数中任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2个，有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种选法.由分步乘法计数原理可知，可以作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=448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（个）不同的圆.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6_AN.55_1#fa17ddd88?vcp=1&amp;vop=1&amp;pid=c02a8cbcb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13298"/>
                <a:ext cx="11109960" cy="782638"/>
              </a:xfrm>
              <a:prstGeom prst="rect">
                <a:avLst/>
              </a:prstGeom>
              <a:blipFill>
                <a:blip r:embed="rId4"/>
                <a:stretch>
                  <a:fillRect l="-1317" b="-179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6_BD.56_1#772628ba3?vcp=1&amp;vop=1&amp;pid=c02a8cbcb&amp;color=36,64,97&amp;bbb=1"/>
          <p:cNvSpPr/>
          <p:nvPr/>
        </p:nvSpPr>
        <p:spPr>
          <a:xfrm>
            <a:off x="539496" y="2903492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（2）经过原点的圆有多少个？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6_AN.57_1#772628ba3?vcp=1&amp;vop=1&amp;pid=c02a8cbcb&amp;color=36,64,97&amp;bbb=1&amp;hb=1"/>
              <p:cNvSpPr/>
              <p:nvPr/>
            </p:nvSpPr>
            <p:spPr>
              <a:xfrm>
                <a:off x="539496" y="3267982"/>
                <a:ext cx="11109960" cy="7822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【解】若圆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经过原点，则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满足该条件的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3，4，5与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6，8，10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两组，考虑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的顺序，每组各有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种情况，所以符合题意的圆有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6_AN.57_1#772628ba3?vcp=1&amp;vop=1&amp;pid=c02a8cbcb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67982"/>
                <a:ext cx="11109960" cy="782257"/>
              </a:xfrm>
              <a:prstGeom prst="rect">
                <a:avLst/>
              </a:prstGeom>
              <a:blipFill>
                <a:blip r:embed="rId5"/>
                <a:stretch>
                  <a:fillRect l="-1317" r="-988" b="-187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6_BD.58_1#99a429e03?vcp=1&amp;vop=1&amp;pid=c02a8cbcb&amp;color=36,64,97&amp;bbb=1"/>
              <p:cNvSpPr/>
              <p:nvPr/>
            </p:nvSpPr>
            <p:spPr>
              <a:xfrm>
                <a:off x="539496" y="4096974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（3）圆心在直线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上的圆有多少个？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7" name="QO_6_BD.58_1#99a429e03?vcp=1&amp;vop=1&amp;pid=c02a8cbcb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096974"/>
                <a:ext cx="11109960" cy="363665"/>
              </a:xfrm>
              <a:prstGeom prst="rect">
                <a:avLst/>
              </a:prstGeom>
              <a:blipFill>
                <a:blip r:embed="rId6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O_6_AN.59_1#99a429e03?vcp=1&amp;vop=1&amp;pid=c02a8cbcb&amp;color=36,64,97&amp;bbb=1&amp;hb=1"/>
              <p:cNvSpPr/>
              <p:nvPr/>
            </p:nvSpPr>
            <p:spPr>
              <a:xfrm>
                <a:off x="539496" y="4470291"/>
                <a:ext cx="11109960" cy="16208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【解】若圆心在直线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−10=0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，则满足条件的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有三组：0，10；3，7；4，6.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取0，10时，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种情况，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取3，7或4，6时，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不可取0，有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种情况.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考虑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的顺序，每组各有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种情况，所以满足题意的圆共有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（个）.</a:t>
                </a:r>
                <a:endParaRPr lang="en-US" altLang="zh-CN" dirty="0"/>
              </a:p>
            </p:txBody>
          </p:sp>
        </mc:Choice>
        <mc:Fallback>
          <p:sp>
            <p:nvSpPr>
              <p:cNvPr id="8" name="QO_6_AN.59_1#99a429e03?vcp=1&amp;vop=1&amp;pid=c02a8cbcb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470291"/>
                <a:ext cx="11109960" cy="1620838"/>
              </a:xfrm>
              <a:prstGeom prst="rect">
                <a:avLst/>
              </a:prstGeom>
              <a:blipFill>
                <a:blip r:embed="rId7"/>
                <a:stretch>
                  <a:fillRect l="-1317" r="-2909" b="-86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60_1#7748fc593?vcp=1&amp;vop=1&amp;pid=063713bde&amp;color=36,64,97&amp;bt=1&amp;bbb=1&amp;hb=1"/>
          <p:cNvSpPr/>
          <p:nvPr/>
        </p:nvSpPr>
        <p:spPr>
          <a:xfrm>
            <a:off x="539496" y="1146035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15.〈要点7〉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[山东菏泽2024高二期中]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从1到7这7个数字中取2个偶数、3个奇数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，排成一个无重复数字的五位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数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.求：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61_1#7748fc593?vcp=1&amp;vop=1&amp;pid=063713bde&amp;color=36,64,97&amp;bbb=1"/>
              <p:cNvSpPr/>
              <p:nvPr/>
            </p:nvSpPr>
            <p:spPr>
              <a:xfrm>
                <a:off x="539496" y="1966137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【解】依题意，从1到7这7个数字中取2个偶数、3个奇数，共有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3×4=12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（种）情况.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61_1#7748fc593?vcp=1&amp;vop=1&amp;pid=063713bde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66137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6_BD.62_1#7b928d307?vcp=1&amp;vop=1&amp;pid=7748fc593&amp;color=36,64,97&amp;bbb=1"/>
          <p:cNvSpPr/>
          <p:nvPr/>
        </p:nvSpPr>
        <p:spPr>
          <a:xfrm>
            <a:off x="539496" y="2339454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（1）共有多少个五位数？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N.63_1#7b928d307?vcp=1&amp;vop=1&amp;pid=7748fc593&amp;color=36,64,97&amp;bbb=1"/>
              <p:cNvSpPr/>
              <p:nvPr/>
            </p:nvSpPr>
            <p:spPr>
              <a:xfrm>
                <a:off x="539496" y="2745917"/>
                <a:ext cx="11109960" cy="3831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（个）五位数.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6_AN.63_1#7b928d307?vcp=1&amp;vop=1&amp;pid=7748fc593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45917"/>
                <a:ext cx="11109960" cy="383159"/>
              </a:xfrm>
              <a:prstGeom prst="rect">
                <a:avLst/>
              </a:prstGeom>
              <a:blipFill>
                <a:blip r:embed="rId4"/>
                <a:stretch>
                  <a:fillRect l="-1317" b="-365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O_6_BD.64_1#20fa78f42?vcp=1&amp;vop=1&amp;pid=7748fc593&amp;color=36,64,97&amp;bbb=1"/>
          <p:cNvSpPr/>
          <p:nvPr/>
        </p:nvSpPr>
        <p:spPr>
          <a:xfrm>
            <a:off x="539496" y="3134220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（2）其中偶数排在一起的有多少个？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O_6_AN.65_1#20fa78f42?vcp=1&amp;vop=1&amp;pid=7748fc593&amp;color=36,64,97&amp;bbb=1"/>
              <p:cNvSpPr/>
              <p:nvPr/>
            </p:nvSpPr>
            <p:spPr>
              <a:xfrm>
                <a:off x="539496" y="3540683"/>
                <a:ext cx="11109960" cy="3631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【解】把选出的偶数“捆绑”在一起，和奇数进行全排列，故其中偶数排在一起的有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=576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7" name="QO_6_AN.65_1#20fa78f42?vcp=1&amp;vop=1&amp;pid=7748fc593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40683"/>
                <a:ext cx="11109960" cy="363157"/>
              </a:xfrm>
              <a:prstGeom prst="rect">
                <a:avLst/>
              </a:prstGeom>
              <a:blipFill>
                <a:blip r:embed="rId5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O_6_BD.66_1#3535ad0c6?vcp=1&amp;vop=1&amp;pid=7748fc593&amp;color=36,64,97&amp;bbb=1"/>
          <p:cNvSpPr/>
          <p:nvPr/>
        </p:nvSpPr>
        <p:spPr>
          <a:xfrm>
            <a:off x="539496" y="3909809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（3）其中偶数排在一起，奇数也排在一起的有多少个？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QO_6_AN.67_1#3535ad0c6?vcp=1&amp;vop=1&amp;pid=7748fc593&amp;color=36,64,97&amp;bbb=1&amp;hb=1"/>
              <p:cNvSpPr/>
              <p:nvPr/>
            </p:nvSpPr>
            <p:spPr>
              <a:xfrm>
                <a:off x="539496" y="4318304"/>
                <a:ext cx="11109960" cy="78270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【解】把选出的偶数“捆绑”在一起，把选出的奇数也“捆绑”在一起，再全排列，故其中偶数排在一起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，奇数也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排在一起的有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=288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（个）.</a:t>
                </a:r>
                <a:endParaRPr lang="en-US" altLang="zh-CN" dirty="0"/>
              </a:p>
            </p:txBody>
          </p:sp>
        </mc:Choice>
        <mc:Fallback>
          <p:sp>
            <p:nvSpPr>
              <p:cNvPr id="9" name="QO_6_AN.67_1#3535ad0c6?vcp=1&amp;vop=1&amp;pid=7748fc593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318304"/>
                <a:ext cx="11109960" cy="782701"/>
              </a:xfrm>
              <a:prstGeom prst="rect">
                <a:avLst/>
              </a:prstGeom>
              <a:blipFill>
                <a:blip r:embed="rId6"/>
                <a:stretch>
                  <a:fillRect l="-1317" b="-178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QO_6_BD.68_1#226720dc4?vcp=1&amp;vop=1&amp;pid=7748fc593&amp;color=36,64,97&amp;bbb=1"/>
          <p:cNvSpPr/>
          <p:nvPr/>
        </p:nvSpPr>
        <p:spPr>
          <a:xfrm>
            <a:off x="539496" y="5109006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（4）其中2个偶数不相邻的有多少个？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QO_6_AN.69_1#226720dc4?vcp=1&amp;vop=1&amp;pid=7748fc593&amp;color=36,64,97&amp;bbb=1"/>
              <p:cNvSpPr/>
              <p:nvPr/>
            </p:nvSpPr>
            <p:spPr>
              <a:xfrm>
                <a:off x="539496" y="5515469"/>
                <a:ext cx="11109960" cy="37312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【解】先排3个奇数，2个偶数插空，故其中2个偶数不相邻的共有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=864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11" name="QO_6_AN.69_1#226720dc4?vcp=1&amp;vop=1&amp;pid=7748fc593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5515469"/>
                <a:ext cx="11109960" cy="373126"/>
              </a:xfrm>
              <a:prstGeom prst="rect">
                <a:avLst/>
              </a:prstGeom>
              <a:blipFill>
                <a:blip r:embed="rId7"/>
                <a:stretch>
                  <a:fillRect l="-1317" b="-37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9" grpId="0" build="p" animBg="1"/>
      <p:bldP spid="11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af4c08ed7.fixed?vcp=1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50592" cy="1344168"/>
          </a:xfrm>
          <a:prstGeom prst="rect">
            <a:avLst/>
          </a:prstGeom>
        </p:spPr>
      </p:pic>
      <p:sp>
        <p:nvSpPr>
          <p:cNvPr id="3" name="C_1_BD#af4c08ed7.fixed?vcp=1&amp;color=61,88,159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</a:t>
            </a:r>
            <a:endParaRPr lang="en-US" altLang="zh-CN" sz="5400" dirty="0"/>
          </a:p>
        </p:txBody>
      </p:sp>
      <p:sp>
        <p:nvSpPr>
          <p:cNvPr id="4" name="C_1_BD#af4c08ed7.fixed?vcp=1&amp;color=61,88,159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计数原理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a207c3e3?vcp=1&amp;pid=1efae6e36&amp;color=61,88,159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C组·素养培优</a:t>
            </a:r>
            <a:endParaRPr lang="en-US" altLang="zh-CN" sz="2400" dirty="0"/>
          </a:p>
        </p:txBody>
      </p:sp>
      <p:sp>
        <p:nvSpPr>
          <p:cNvPr id="3" name="QB_5_BD.70_1#3a35450be?vaa=1&amp;vcp=1&amp;vop=1&amp;pid=ca207c3e3&amp;color=36,64,97&amp;bbb=1&amp;hb=1"/>
          <p:cNvSpPr/>
          <p:nvPr/>
        </p:nvSpPr>
        <p:spPr>
          <a:xfrm>
            <a:off x="539496" y="1202396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16.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[北京大学强基计划]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将不大于12的正整数分为6个两两交集为空的二元集合，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且每个集合中两个元素互质，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则不同的分法有</a:t>
            </a:r>
            <a:r>
              <a:rPr lang="en-US" altLang="zh-CN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种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4" name="QB_5_AN.72_1#3a35450be.blank?vaa=1&amp;vcp=1&amp;vop=1&amp;pid=ca207c3e3&amp;color=36,64,97&amp;vpa=14&amp;bbb=1"/>
          <p:cNvSpPr/>
          <p:nvPr/>
        </p:nvSpPr>
        <p:spPr>
          <a:xfrm>
            <a:off x="2145252" y="1570061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252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71_1#3a35450be?vaa=1&amp;vcp=1&amp;vop=1&amp;pid=ca207c3e3&amp;color=36,64,97&amp;bbb=1&amp;hb=1"/>
              <p:cNvSpPr/>
              <p:nvPr/>
            </p:nvSpPr>
            <p:spPr>
              <a:xfrm>
                <a:off x="539496" y="1984081"/>
                <a:ext cx="11109960" cy="371640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易知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{2,4,6,8,10,12}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中的元素两两不互质，因此恰好在6个不同的集合中，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依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次设为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时剩余的正整数中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1，7，11可以任意放在上述6个集合中，5不能放在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中，3，9不能放在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中，分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2种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情况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若5放入了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种情况，此时3与9可在4个集合中选择，有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种情况，而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1，7，11放入剩下的集合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种情况.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若5没有放入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𝑌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中，则5有3个集合可以选择，有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种情况，进而3与9可在3个集合中选择，有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种情况，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1，7，11放入剩下的集合中有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种情况.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综上所述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，不同的集合拆分方法共有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=252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B_5_AS.71_1#3a35450be?vaa=1&amp;vcp=1&amp;vop=1&amp;pid=ca207c3e3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84081"/>
                <a:ext cx="11109960" cy="3716401"/>
              </a:xfrm>
              <a:prstGeom prst="rect">
                <a:avLst/>
              </a:prstGeom>
              <a:blipFill>
                <a:blip r:embed="rId3"/>
                <a:stretch>
                  <a:fillRect l="-1317" r="-1153" b="-37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08e3985c9.fixed?vcp=1&amp;pid=af4c08ed7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136392" cy="1188720"/>
          </a:xfrm>
          <a:prstGeom prst="rect">
            <a:avLst/>
          </a:prstGeom>
        </p:spPr>
      </p:pic>
      <p:sp>
        <p:nvSpPr>
          <p:cNvPr id="3" name="C_2_BD#08e3985c9.fixed?vcp=1&amp;pid=af4c08ed7&amp;color=61,88,159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6.2</a:t>
            </a:r>
            <a:endParaRPr lang="en-US" altLang="zh-CN" sz="5400" dirty="0"/>
          </a:p>
        </p:txBody>
      </p:sp>
      <p:sp>
        <p:nvSpPr>
          <p:cNvPr id="4" name="C_2_BD#08e3985c9.fixed?vcp=1&amp;pid=af4c08ed7&amp;color=61,88,159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9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排列与组合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1efae6e36.fixed?vcp=1&amp;pid=08e3985c9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011680"/>
            <a:ext cx="3136392" cy="1188720"/>
          </a:xfrm>
          <a:prstGeom prst="rect">
            <a:avLst/>
          </a:prstGeom>
        </p:spPr>
      </p:pic>
      <p:sp>
        <p:nvSpPr>
          <p:cNvPr id="3" name="C_3_BD#1efae6e36.fixed?vcp=1&amp;pid=08e3985c9&amp;color=61,88,159&amp;bbb=1"/>
          <p:cNvSpPr/>
          <p:nvPr/>
        </p:nvSpPr>
        <p:spPr>
          <a:xfrm>
            <a:off x="694944" y="2048256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6.2.1</a:t>
            </a:r>
            <a:endParaRPr lang="en-US" altLang="zh-CN" sz="5400" dirty="0"/>
          </a:p>
        </p:txBody>
      </p:sp>
      <p:sp>
        <p:nvSpPr>
          <p:cNvPr id="4" name="C_3_BD#1efae6e36.fixed?vcp=1&amp;pid=08e3985c9&amp;color=61,88,159&amp;bbb=1"/>
          <p:cNvSpPr/>
          <p:nvPr/>
        </p:nvSpPr>
        <p:spPr>
          <a:xfrm>
            <a:off x="4315968" y="2048256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排列</a:t>
            </a:r>
            <a:endParaRPr lang="en-US" altLang="zh-CN" sz="5400" dirty="0"/>
          </a:p>
        </p:txBody>
      </p:sp>
      <p:pic>
        <p:nvPicPr>
          <p:cNvPr id="5" name="C_3#1efae6e36.fixed?vcp=1&amp;pid=08e3985c9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3767328"/>
            <a:ext cx="3136392" cy="1188720"/>
          </a:xfrm>
          <a:prstGeom prst="rect">
            <a:avLst/>
          </a:prstGeom>
        </p:spPr>
      </p:pic>
      <p:sp>
        <p:nvSpPr>
          <p:cNvPr id="6" name="C_3_BD#1efae6e36.fixed?vcp=1&amp;pid=08e3985c9&amp;color=61,88,159&amp;bbb=1"/>
          <p:cNvSpPr/>
          <p:nvPr/>
        </p:nvSpPr>
        <p:spPr>
          <a:xfrm>
            <a:off x="694944" y="3803904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6.2.2</a:t>
            </a:r>
            <a:endParaRPr lang="en-US" altLang="zh-CN" sz="5400" dirty="0"/>
          </a:p>
        </p:txBody>
      </p:sp>
      <p:sp>
        <p:nvSpPr>
          <p:cNvPr id="7" name="C_3_BD#1efae6e36.fixed?vcp=1&amp;pid=08e3985c9&amp;color=61,88,159&amp;bbb=1"/>
          <p:cNvSpPr/>
          <p:nvPr/>
        </p:nvSpPr>
        <p:spPr>
          <a:xfrm>
            <a:off x="4315968" y="3803904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排列数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c1f8e494?vcp=1&amp;pid=1efae6e36&amp;color=61,88,159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A组·学业基础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5_BD.1_1#7992f0d76?vaa=1&amp;vcp=1&amp;vop=1&amp;pid=5c1f8e494&amp;color=36,64,97&amp;bbb=1"/>
              <p:cNvSpPr/>
              <p:nvPr/>
            </p:nvSpPr>
            <p:spPr>
              <a:xfrm>
                <a:off x="539496" y="1202396"/>
                <a:ext cx="11109960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[山东东营2025高二月考]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+7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5_BD.1_1#7992f0d76?vaa=1&amp;vcp=1&amp;vop=1&amp;pid=5c1f8e49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533400"/>
              </a:xfrm>
              <a:prstGeom prst="rect">
                <a:avLst/>
              </a:prstGeom>
              <a:blipFill>
                <a:blip r:embed="rId3"/>
                <a:stretch>
                  <a:fillRect l="-1317" b="-68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5_AN.3_1#7992f0d76.bracket?vaa=1&amp;vcp=1&amp;vop=1&amp;pid=5c1f8e494&amp;color=36,64,97&amp;vpa=1"/>
          <p:cNvSpPr/>
          <p:nvPr/>
        </p:nvSpPr>
        <p:spPr>
          <a:xfrm>
            <a:off x="5487289" y="1353081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1_2#7992f0d76.choices?vaa=1&amp;vcp=1&amp;vop=1&amp;pid=5c1f8e494&amp;color=36,64,97&amp;bbb=1"/>
              <p:cNvSpPr/>
              <p:nvPr/>
            </p:nvSpPr>
            <p:spPr>
              <a:xfrm>
                <a:off x="539496" y="1735796"/>
                <a:ext cx="11109960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840990" algn="l"/>
                    <a:tab pos="5669280" algn="l"/>
                    <a:tab pos="84848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B.3</a:t>
                </a:r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1_2#7992f0d76.choices?vaa=1&amp;vcp=1&amp;vop=1&amp;pid=5c1f8e49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35796"/>
                <a:ext cx="11109960" cy="535559"/>
              </a:xfrm>
              <a:prstGeom prst="rect">
                <a:avLst/>
              </a:prstGeom>
              <a:blipFill>
                <a:blip r:embed="rId4"/>
                <a:stretch>
                  <a:fillRect l="-1317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2_1#7992f0d76?vaa=1&amp;vcp=1&amp;vop=1&amp;pid=5c1f8e494&amp;color=36,64,97&amp;bbb=1"/>
              <p:cNvSpPr/>
              <p:nvPr/>
            </p:nvSpPr>
            <p:spPr>
              <a:xfrm>
                <a:off x="539496" y="2281705"/>
                <a:ext cx="11109960" cy="2500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+7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2×8×7×6×5×4+7×8×7×6×5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9×8×7×6×5−8×7×6×5×4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8×7×6×5×(8+7)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8×7×6×5×(9−4)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+7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74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+7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2×8！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3！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7×8！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4！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9！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4！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376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8！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376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3！</m:t>
                            </m:r>
                          </m:den>
                        </m:f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8+7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9−4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5_AS.2_1#7992f0d76?vaa=1&amp;vcp=1&amp;vop=1&amp;pid=5c1f8e49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81705"/>
                <a:ext cx="11109960" cy="2500440"/>
              </a:xfrm>
              <a:prstGeom prst="rect">
                <a:avLst/>
              </a:prstGeom>
              <a:blipFill>
                <a:blip r:embed="rId5"/>
                <a:stretch>
                  <a:fillRect l="-1317" b="-58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5_1#d90e6ac90?vaa=1&amp;vcp=1&amp;vop=1&amp;pid=5c1f8e494&amp;color=36,64,97&amp;bt=1&amp;bbb=1"/>
              <p:cNvSpPr/>
              <p:nvPr/>
            </p:nvSpPr>
            <p:spPr>
              <a:xfrm>
                <a:off x="539496" y="2746584"/>
                <a:ext cx="11109960" cy="36163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不等式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的解集为(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5_BD.5_1#d90e6ac90?vaa=1&amp;vcp=1&amp;vop=1&amp;pid=5c1f8e494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46584"/>
                <a:ext cx="11109960" cy="361633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7_1#d90e6ac90.bracket?vaa=1&amp;vcp=1&amp;vop=1&amp;pid=5c1f8e494&amp;color=36,64,97&amp;vpa=2"/>
          <p:cNvSpPr/>
          <p:nvPr/>
        </p:nvSpPr>
        <p:spPr>
          <a:xfrm>
            <a:off x="4821047" y="2834659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5_2#d90e6ac90.choices?vaa=1&amp;vcp=1&amp;vop=1&amp;pid=5c1f8e494&amp;color=36,64,97&amp;bbb=1"/>
              <p:cNvSpPr/>
              <p:nvPr/>
            </p:nvSpPr>
            <p:spPr>
              <a:xfrm>
                <a:off x="539496" y="3155524"/>
                <a:ext cx="11109960" cy="35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3679190" algn="l"/>
                    <a:tab pos="6507481" algn="l"/>
                    <a:tab pos="89928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|−1&lt;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&lt;5}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{1,2,3,4}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{3,4}</m:t>
                    </m:r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{4}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5_2#d90e6ac90.choices?vaa=1&amp;vcp=1&amp;vop=1&amp;pid=5c1f8e49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55524"/>
                <a:ext cx="11109960" cy="355600"/>
              </a:xfrm>
              <a:prstGeom prst="rect">
                <a:avLst/>
              </a:prstGeom>
              <a:blipFill>
                <a:blip r:embed="rId4"/>
                <a:stretch>
                  <a:fillRect l="-1317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6_1#d90e6ac90?vaa=1&amp;vcp=1&amp;vop=1&amp;pid=5c1f8e494&amp;color=36,64,97&amp;bbb=1"/>
              <p:cNvSpPr/>
              <p:nvPr/>
            </p:nvSpPr>
            <p:spPr>
              <a:xfrm>
                <a:off x="539496" y="3516141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&lt;7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−2)−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&lt;7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，整理得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−5&lt;0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−1&lt;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题可知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−1≥2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，即原不等式的解集为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{3,4}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.故选C.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6_1#d90e6ac90?vaa=1&amp;vcp=1&amp;vop=1&amp;pid=5c1f8e49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16141"/>
                <a:ext cx="11109960" cy="773240"/>
              </a:xfrm>
              <a:prstGeom prst="rect">
                <a:avLst/>
              </a:prstGeom>
              <a:blipFill>
                <a:blip r:embed="rId5"/>
                <a:stretch>
                  <a:fillRect l="-1317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_1#d48e73ec5?vaa=1&amp;vcp=1&amp;vop=1&amp;pid=5c1f8e494&amp;color=36,64,97&amp;bt=1&amp;bbb=1&amp;hb=1"/>
          <p:cNvSpPr/>
          <p:nvPr/>
        </p:nvSpPr>
        <p:spPr>
          <a:xfrm>
            <a:off x="539496" y="2106694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3.〈易错点〉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[河北承德2025高二月考]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某中学有10位同学在某竞赛中获奖，现排成两排拍照，每排5人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，则不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同的排列种数是(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3" name="QC_5_AN.11_1#d48e73ec5.bracket?vaa=1&amp;vcp=1&amp;vop=1&amp;pid=5c1f8e494&amp;color=36,64,97&amp;vpa=3"/>
          <p:cNvSpPr/>
          <p:nvPr/>
        </p:nvSpPr>
        <p:spPr>
          <a:xfrm>
            <a:off x="2301621" y="2607201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9_2#d48e73ec5.choices?vaa=1&amp;vcp=1&amp;vop=1&amp;pid=5c1f8e494&amp;color=36,64,97&amp;bbb=1"/>
              <p:cNvSpPr/>
              <p:nvPr/>
            </p:nvSpPr>
            <p:spPr>
              <a:xfrm>
                <a:off x="539496" y="2926796"/>
                <a:ext cx="11109960" cy="37896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400"/>
                  </a:lnSpc>
                  <a:tabLst>
                    <a:tab pos="2853690" algn="l"/>
                    <a:tab pos="5516880" algn="l"/>
                    <a:tab pos="8345170" algn="l"/>
                  </a:tabLst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b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spc="-1030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9_2#d48e73ec5.choices?vaa=1&amp;vcp=1&amp;vop=1&amp;pid=5c1f8e49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26796"/>
                <a:ext cx="11109960" cy="378968"/>
              </a:xfrm>
              <a:prstGeom prst="rect">
                <a:avLst/>
              </a:prstGeom>
              <a:blipFill>
                <a:blip r:embed="rId3"/>
                <a:stretch>
                  <a:fillRect l="-1317" b="-387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0_1#d48e73ec5?vaa=1&amp;vcp=1&amp;vop=1&amp;pid=5c1f8e494&amp;color=36,64,97&amp;bbb=1&amp;hb=1"/>
              <p:cNvSpPr/>
              <p:nvPr/>
            </p:nvSpPr>
            <p:spPr>
              <a:xfrm>
                <a:off x="539496" y="3315099"/>
                <a:ext cx="11109960" cy="162102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方法一：分2步完成，即第一排从10位同学中，选取5位进行排列；第二排将剩下的5位进行排列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不同的排列种数有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=10×9×8×7×6×5×4×3×2×1=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：可以将两排的问题转化成10位同学排成一排，相当于10个人到10个位置就座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，所以不同的排列种数有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10_1#d48e73ec5?vaa=1&amp;vcp=1&amp;vop=1&amp;pid=5c1f8e494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15099"/>
                <a:ext cx="11109960" cy="1621028"/>
              </a:xfrm>
              <a:prstGeom prst="rect">
                <a:avLst/>
              </a:prstGeom>
              <a:blipFill>
                <a:blip r:embed="rId4"/>
                <a:stretch>
                  <a:fillRect l="-1317" r="-1262" b="-82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3_1#93395e185?vaa=1&amp;vcp=1&amp;vop=1&amp;pid=5c1f8e494&amp;color=36,64,97&amp;bt=1&amp;bbb=1&amp;hb=1"/>
          <p:cNvSpPr/>
          <p:nvPr/>
        </p:nvSpPr>
        <p:spPr>
          <a:xfrm>
            <a:off x="539496" y="1447151"/>
            <a:ext cx="11109960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4.〈要点2〉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某校组织甲、乙两个班的学生到“农耕村”参加社会实践活动，活动当天安排有酿酒、油坊榨油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、做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陶艺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、打铁、纺织、竹编制作共六项活动可供选择，每个班上午、下午各安排一项活动（不重复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），且同一时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间内每项活动都只允许一个班参加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则活动安排方案的种数为(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3" name="QC_5_AN.15_1#93395e185.bracket?vaa=1&amp;vcp=1&amp;vop=1&amp;pid=5c1f8e494&amp;color=36,64,97&amp;vpa=4"/>
          <p:cNvSpPr/>
          <p:nvPr/>
        </p:nvSpPr>
        <p:spPr>
          <a:xfrm>
            <a:off x="6873621" y="2359900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5_BD.13_2#93395e185.choices?vaa=1&amp;vcp=1&amp;vop=1&amp;pid=5c1f8e494&amp;color=36,64,97&amp;bbb=1"/>
          <p:cNvSpPr/>
          <p:nvPr/>
        </p:nvSpPr>
        <p:spPr>
          <a:xfrm>
            <a:off x="539496" y="2679368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.126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B.360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C.600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.630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14_1#93395e185?vaa=1&amp;vcp=1&amp;vop=1&amp;pid=5c1f8e494&amp;color=36,64,97&amp;bbb=1"/>
              <p:cNvSpPr/>
              <p:nvPr/>
            </p:nvSpPr>
            <p:spPr>
              <a:xfrm>
                <a:off x="539496" y="3099675"/>
                <a:ext cx="11109960" cy="24496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按两个班共选择活动项数分三类.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一类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：两个班共选择两项活动，有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二类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：两个班共选择三项活动，有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种选法；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三类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：两个班共选择四项活动，有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种选法.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活动安排方案的种数为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5_AS.14_1#93395e185?vaa=1&amp;vcp=1&amp;vop=1&amp;pid=5c1f8e49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99675"/>
                <a:ext cx="11109960" cy="2449640"/>
              </a:xfrm>
              <a:prstGeom prst="rect">
                <a:avLst/>
              </a:prstGeom>
              <a:blipFill>
                <a:blip r:embed="rId3"/>
                <a:stretch>
                  <a:fillRect l="-1317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17_1#1dbe990b8?vaa=1&amp;vcp=1&amp;vop=1&amp;pid=5c1f8e494&amp;color=36,64,97&amp;bt=1&amp;bbb=1"/>
              <p:cNvSpPr/>
              <p:nvPr/>
            </p:nvSpPr>
            <p:spPr>
              <a:xfrm>
                <a:off x="539496" y="2943179"/>
                <a:ext cx="11109960" cy="37153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5.〈要点1〉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化简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B_5_BD.17_1#1dbe990b8?vaa=1&amp;vcp=1&amp;vop=1&amp;pid=5c1f8e494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943179"/>
                <a:ext cx="11109960" cy="371539"/>
              </a:xfrm>
              <a:prstGeom prst="rect">
                <a:avLst/>
              </a:prstGeom>
              <a:blipFill>
                <a:blip r:embed="rId3"/>
                <a:stretch>
                  <a:fillRect l="-1317" b="-37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19_1#1dbe990b8.blank?vaa=1&amp;vcp=1&amp;vop=1&amp;pid=5c1f8e494&amp;color=36,64,97&amp;vpa=5&amp;bbb=1"/>
              <p:cNvSpPr/>
              <p:nvPr/>
            </p:nvSpPr>
            <p:spPr>
              <a:xfrm>
                <a:off x="5136897" y="2982867"/>
                <a:ext cx="1002602" cy="271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19_1#1dbe990b8.blank?vaa=1&amp;vcp=1&amp;vop=1&amp;pid=5c1f8e494&amp;color=36,64,97&amp;vpa=5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6897" y="2982867"/>
                <a:ext cx="1002602" cy="271971"/>
              </a:xfrm>
              <a:prstGeom prst="rect">
                <a:avLst/>
              </a:prstGeom>
              <a:blipFill>
                <a:blip r:embed="rId4"/>
                <a:stretch>
                  <a:fillRect l="-3049" r="-1829" b="-20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18_1#1dbe990b8?vaa=1&amp;vcp=1&amp;vop=1&amp;pid=5c1f8e494&amp;color=36,64,97&amp;bbb=1&amp;hb=1"/>
              <p:cNvSpPr/>
              <p:nvPr/>
            </p:nvSpPr>
            <p:spPr>
              <a:xfrm>
                <a:off x="539496" y="3315988"/>
                <a:ext cx="11109960" cy="80810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.故原式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5_AS.18_1#1dbe990b8?vaa=1&amp;vcp=1&amp;vop=1&amp;pid=5c1f8e494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15988"/>
                <a:ext cx="11109960" cy="808101"/>
              </a:xfrm>
              <a:prstGeom prst="rect">
                <a:avLst/>
              </a:prstGeom>
              <a:blipFill>
                <a:blip r:embed="rId5"/>
                <a:stretch>
                  <a:fillRect l="-1317" b="-1654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1707</Words>
  <Application>Microsoft Office PowerPoint</Application>
  <PresentationFormat>宽屏</PresentationFormat>
  <Paragraphs>154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7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2025-10-21T02:15:47Z</dcterms:created>
  <dcterms:modified xsi:type="dcterms:W3CDTF">2025-10-21T02:30:47Z</dcterms:modified>
  <cp:category/>
  <cp:contentStatus/>
</cp:coreProperties>
</file>